
<file path=[Content_Types].xml><?xml version="1.0" encoding="utf-8"?>
<Types xmlns="http://schemas.openxmlformats.org/package/2006/content-types">
  <Default Extension="bmp" ContentType="image/bmp"/>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80" autoAdjust="0"/>
    <p:restoredTop sz="86410"/>
  </p:normalViewPr>
  <p:slideViewPr>
    <p:cSldViewPr snapToGrid="0">
      <p:cViewPr varScale="1">
        <p:scale>
          <a:sx n="94" d="100"/>
          <a:sy n="94" d="100"/>
        </p:scale>
        <p:origin x="10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01742-B0EB-40E9-B615-5714B7E9B8D2}"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DE35E-C679-432E-A10A-6AD6A2A8A8A0}" type="slidenum">
              <a:rPr lang="en-US" smtClean="0"/>
              <a:t>‹#›</a:t>
            </a:fld>
            <a:endParaRPr lang="en-US"/>
          </a:p>
        </p:txBody>
      </p:sp>
    </p:spTree>
    <p:extLst>
      <p:ext uri="{BB962C8B-B14F-4D97-AF65-F5344CB8AC3E}">
        <p14:creationId xmlns:p14="http://schemas.microsoft.com/office/powerpoint/2010/main" val="362790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0DE35E-C679-432E-A10A-6AD6A2A8A8A0}" type="slidenum">
              <a:rPr lang="en-US" smtClean="0"/>
              <a:t>4</a:t>
            </a:fld>
            <a:endParaRPr lang="en-US"/>
          </a:p>
        </p:txBody>
      </p:sp>
    </p:spTree>
    <p:extLst>
      <p:ext uri="{BB962C8B-B14F-4D97-AF65-F5344CB8AC3E}">
        <p14:creationId xmlns:p14="http://schemas.microsoft.com/office/powerpoint/2010/main" val="2464529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12/5/2016</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12/5/2016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12/5/2016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12/5/2016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12/5/2016</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12/5/2016</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12/5/2016</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12/5/2016</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12/5/2016</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12/5/2016</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12/5/2016</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12/5/2016</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Times New Roman" panose="02020603050405020304" pitchFamily="18" charset="0"/>
                <a:cs typeface="Times New Roman" panose="02020603050405020304" pitchFamily="18" charset="0"/>
              </a:rPr>
              <a:t>Culture of Guangdong, china</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Autofit/>
          </a:bodyPr>
          <a:lstStyle/>
          <a:p>
            <a:r>
              <a:rPr lang="en-US" dirty="0" smtClean="0">
                <a:latin typeface="Times New Roman" panose="02020603050405020304" pitchFamily="18" charset="0"/>
                <a:cs typeface="Times New Roman" panose="02020603050405020304" pitchFamily="18" charset="0"/>
              </a:rPr>
              <a:t>Presented By:</a:t>
            </a:r>
          </a:p>
          <a:p>
            <a:r>
              <a:rPr lang="en-US" dirty="0" smtClean="0">
                <a:latin typeface="Times New Roman" panose="02020603050405020304" pitchFamily="18" charset="0"/>
                <a:cs typeface="Times New Roman" panose="02020603050405020304" pitchFamily="18" charset="0"/>
              </a:rPr>
              <a:t> Helen Zhou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96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b="1" dirty="0" smtClean="0">
                <a:latin typeface="Times New Roman" panose="02020603050405020304" pitchFamily="18" charset="0"/>
                <a:cs typeface="Times New Roman" panose="02020603050405020304" pitchFamily="18" charset="0"/>
              </a:rPr>
              <a:t>Location of Guangdong, China</a:t>
            </a:r>
            <a:endParaRPr lang="en-US" sz="6000" b="1" dirty="0">
              <a:latin typeface="Times New Roman" panose="02020603050405020304" pitchFamily="18" charset="0"/>
              <a:cs typeface="Times New Roman" panose="02020603050405020304" pitchFamily="18" charset="0"/>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7255" y="1721707"/>
            <a:ext cx="6820930" cy="3105666"/>
          </a:xfrm>
        </p:spPr>
      </p:pic>
      <p:sp>
        <p:nvSpPr>
          <p:cNvPr id="5" name="TextBox 4"/>
          <p:cNvSpPr txBox="1"/>
          <p:nvPr/>
        </p:nvSpPr>
        <p:spPr>
          <a:xfrm>
            <a:off x="1066800" y="4909753"/>
            <a:ext cx="1005840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Situated in the southernmost part of China's mainland, it covers a land area of </a:t>
            </a:r>
            <a:r>
              <a:rPr lang="en-US" dirty="0" smtClean="0">
                <a:latin typeface="Times New Roman" panose="02020603050405020304" pitchFamily="18" charset="0"/>
                <a:cs typeface="Times New Roman" panose="02020603050405020304" pitchFamily="18" charset="0"/>
              </a:rPr>
              <a:t>179,800 square kilometers, an </a:t>
            </a:r>
            <a:r>
              <a:rPr lang="en-US" dirty="0">
                <a:latin typeface="Times New Roman" panose="02020603050405020304" pitchFamily="18" charset="0"/>
                <a:cs typeface="Times New Roman" panose="02020603050405020304" pitchFamily="18" charset="0"/>
              </a:rPr>
              <a:t>island area of about </a:t>
            </a:r>
            <a:r>
              <a:rPr lang="en-US" dirty="0" smtClean="0">
                <a:latin typeface="Times New Roman" panose="02020603050405020304" pitchFamily="18" charset="0"/>
                <a:cs typeface="Times New Roman" panose="02020603050405020304" pitchFamily="18" charset="0"/>
              </a:rPr>
              <a:t>1,592 square kilometers and </a:t>
            </a:r>
            <a:r>
              <a:rPr lang="en-US" dirty="0">
                <a:latin typeface="Times New Roman" panose="02020603050405020304" pitchFamily="18" charset="0"/>
                <a:cs typeface="Times New Roman" panose="02020603050405020304" pitchFamily="18" charset="0"/>
              </a:rPr>
              <a:t>has 3,368 kilometers of winding coastline, which is the longest in the country. Rivers from all over the province discharge into the South China Sea, forming the fertile Pearl River Delta, which is one of the countries' most densely cultivated areas. Its capital city, Guangzhou, formerly known as Canton to the western world, is located in the north of this river delta.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59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1295" y="390267"/>
            <a:ext cx="11421763" cy="6063008"/>
          </a:xfrm>
          <a:prstGeom prst="rect">
            <a:avLst/>
          </a:prstGeom>
        </p:spPr>
      </p:pic>
      <p:sp>
        <p:nvSpPr>
          <p:cNvPr id="2" name="Title 1"/>
          <p:cNvSpPr>
            <a:spLocks noGrp="1"/>
          </p:cNvSpPr>
          <p:nvPr>
            <p:ph type="title"/>
          </p:nvPr>
        </p:nvSpPr>
        <p:spPr>
          <a:noFill/>
          <a:ln>
            <a:solidFill>
              <a:schemeClr val="tx2">
                <a:lumMod val="90000"/>
              </a:schemeClr>
            </a:solidFill>
          </a:ln>
        </p:spPr>
        <p:txBody>
          <a:bodyPr>
            <a:normAutofit/>
          </a:bodyPr>
          <a:lstStyle/>
          <a:p>
            <a:pPr algn="ctr"/>
            <a:r>
              <a:rPr lang="en-US" sz="5400" b="1" dirty="0" smtClean="0">
                <a:ln>
                  <a:solidFill>
                    <a:schemeClr val="bg1"/>
                  </a:solidFill>
                </a:ln>
                <a:latin typeface="Times New Roman" panose="02020603050405020304" pitchFamily="18" charset="0"/>
                <a:cs typeface="Times New Roman" panose="02020603050405020304" pitchFamily="18" charset="0"/>
              </a:rPr>
              <a:t>Language of Guangdong, China</a:t>
            </a:r>
            <a:endParaRPr lang="en-US" sz="5400" b="1" dirty="0">
              <a:ln>
                <a:solidFill>
                  <a:schemeClr val="bg1"/>
                </a:solidFill>
              </a:ln>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solidFill>
            <a:schemeClr val="tx2">
              <a:lumMod val="75000"/>
            </a:schemeClr>
          </a:solidFill>
        </p:spPr>
        <p:txBody>
          <a:bodyPr/>
          <a:lstStyle/>
          <a:p>
            <a:pPr>
              <a:lnSpc>
                <a:spcPct val="200000"/>
              </a:lnSpc>
            </a:pPr>
            <a:r>
              <a:rPr lang="en-US" sz="2000" dirty="0" smtClean="0">
                <a:ln>
                  <a:solidFill>
                    <a:schemeClr val="tx1"/>
                  </a:solidFill>
                </a:ln>
                <a:latin typeface="Times New Roman" panose="02020603050405020304" pitchFamily="18" charset="0"/>
                <a:cs typeface="Times New Roman" panose="02020603050405020304" pitchFamily="18" charset="0"/>
              </a:rPr>
              <a:t>Cantonese is also known as Standard </a:t>
            </a:r>
            <a:r>
              <a:rPr lang="en-US" sz="2000" dirty="0">
                <a:ln>
                  <a:solidFill>
                    <a:schemeClr val="tx1"/>
                  </a:solidFill>
                </a:ln>
                <a:latin typeface="Times New Roman" panose="02020603050405020304" pitchFamily="18" charset="0"/>
                <a:cs typeface="Times New Roman" panose="02020603050405020304" pitchFamily="18" charset="0"/>
              </a:rPr>
              <a:t>Cantonese </a:t>
            </a:r>
            <a:r>
              <a:rPr lang="en-US" sz="2000" dirty="0" smtClean="0">
                <a:ln>
                  <a:solidFill>
                    <a:schemeClr val="tx1"/>
                  </a:solidFill>
                </a:ln>
                <a:latin typeface="Times New Roman" panose="02020603050405020304" pitchFamily="18" charset="0"/>
                <a:cs typeface="Times New Roman" panose="02020603050405020304" pitchFamily="18" charset="0"/>
              </a:rPr>
              <a:t>is </a:t>
            </a:r>
            <a:r>
              <a:rPr lang="en-US" sz="2000" dirty="0">
                <a:ln>
                  <a:solidFill>
                    <a:schemeClr val="tx1"/>
                  </a:solidFill>
                </a:ln>
                <a:latin typeface="Times New Roman" panose="02020603050405020304" pitchFamily="18" charset="0"/>
                <a:cs typeface="Times New Roman" panose="02020603050405020304" pitchFamily="18" charset="0"/>
              </a:rPr>
              <a:t>the dialect of Yue Chinese spoken in the vicinity of Guangdong </a:t>
            </a:r>
            <a:r>
              <a:rPr lang="en-US" sz="2000" dirty="0" smtClean="0">
                <a:ln>
                  <a:solidFill>
                    <a:schemeClr val="tx1"/>
                  </a:solidFill>
                </a:ln>
                <a:latin typeface="Times New Roman" panose="02020603050405020304" pitchFamily="18" charset="0"/>
                <a:cs typeface="Times New Roman" panose="02020603050405020304" pitchFamily="18" charset="0"/>
              </a:rPr>
              <a:t>in Southern </a:t>
            </a:r>
            <a:r>
              <a:rPr lang="en-US" sz="2000" dirty="0">
                <a:ln>
                  <a:solidFill>
                    <a:schemeClr val="tx1"/>
                  </a:solidFill>
                </a:ln>
                <a:latin typeface="Times New Roman" panose="02020603050405020304" pitchFamily="18" charset="0"/>
                <a:cs typeface="Times New Roman" panose="02020603050405020304" pitchFamily="18" charset="0"/>
              </a:rPr>
              <a:t>China. </a:t>
            </a:r>
          </a:p>
          <a:p>
            <a:pPr>
              <a:lnSpc>
                <a:spcPct val="200000"/>
              </a:lnSpc>
            </a:pPr>
            <a:r>
              <a:rPr lang="en-US" sz="2000" dirty="0">
                <a:ln>
                  <a:solidFill>
                    <a:schemeClr val="tx1"/>
                  </a:solidFill>
                </a:ln>
                <a:latin typeface="Times New Roman" panose="02020603050405020304" pitchFamily="18" charset="0"/>
                <a:cs typeface="Times New Roman" panose="02020603050405020304" pitchFamily="18" charset="0"/>
              </a:rPr>
              <a:t>Cantonese is the language of the Cantonese people. In mainland China, it is a </a:t>
            </a:r>
            <a:r>
              <a:rPr lang="en-US" sz="2000" dirty="0" smtClean="0">
                <a:ln>
                  <a:solidFill>
                    <a:schemeClr val="tx1"/>
                  </a:solidFill>
                </a:ln>
                <a:latin typeface="Times New Roman" panose="02020603050405020304" pitchFamily="18" charset="0"/>
                <a:cs typeface="Times New Roman" panose="02020603050405020304" pitchFamily="18" charset="0"/>
              </a:rPr>
              <a:t>common language </a:t>
            </a:r>
            <a:r>
              <a:rPr lang="en-US" sz="2000" dirty="0">
                <a:ln>
                  <a:solidFill>
                    <a:schemeClr val="tx1"/>
                  </a:solidFill>
                </a:ln>
                <a:latin typeface="Times New Roman" panose="02020603050405020304" pitchFamily="18" charset="0"/>
                <a:cs typeface="Times New Roman" panose="02020603050405020304" pitchFamily="18" charset="0"/>
              </a:rPr>
              <a:t>of Guangdong Province and some </a:t>
            </a:r>
            <a:r>
              <a:rPr lang="en-US" sz="2000" dirty="0" smtClean="0">
                <a:ln>
                  <a:solidFill>
                    <a:schemeClr val="tx1"/>
                  </a:solidFill>
                </a:ln>
                <a:latin typeface="Times New Roman" panose="02020603050405020304" pitchFamily="18" charset="0"/>
                <a:cs typeface="Times New Roman" panose="02020603050405020304" pitchFamily="18" charset="0"/>
              </a:rPr>
              <a:t>neighboring </a:t>
            </a:r>
            <a:r>
              <a:rPr lang="en-US" sz="2000" dirty="0">
                <a:ln>
                  <a:solidFill>
                    <a:schemeClr val="tx1"/>
                  </a:solidFill>
                </a:ln>
                <a:latin typeface="Times New Roman" panose="02020603050405020304" pitchFamily="18" charset="0"/>
                <a:cs typeface="Times New Roman" panose="02020603050405020304" pitchFamily="18" charset="0"/>
              </a:rPr>
              <a:t>areas, such as </a:t>
            </a:r>
            <a:r>
              <a:rPr lang="en-US" sz="2000" dirty="0" smtClean="0">
                <a:ln>
                  <a:solidFill>
                    <a:schemeClr val="tx1"/>
                  </a:solidFill>
                </a:ln>
                <a:latin typeface="Times New Roman" panose="02020603050405020304" pitchFamily="18" charset="0"/>
                <a:cs typeface="Times New Roman" panose="02020603050405020304" pitchFamily="18" charset="0"/>
              </a:rPr>
              <a:t>Eastern</a:t>
            </a:r>
          </a:p>
          <a:p>
            <a:pPr marL="0" indent="0">
              <a:lnSpc>
                <a:spcPct val="200000"/>
              </a:lnSpc>
              <a:buNone/>
            </a:pPr>
            <a:r>
              <a:rPr lang="en-US" sz="2000" dirty="0" smtClean="0">
                <a:ln>
                  <a:solidFill>
                    <a:schemeClr val="tx1"/>
                  </a:solidFill>
                </a:ln>
                <a:latin typeface="Times New Roman" panose="02020603050405020304" pitchFamily="18" charset="0"/>
                <a:cs typeface="Times New Roman" panose="02020603050405020304" pitchFamily="18" charset="0"/>
              </a:rPr>
              <a:t>   Guangxi Province.</a:t>
            </a:r>
          </a:p>
          <a:p>
            <a:endParaRPr lang="en-US" dirty="0" smtClean="0"/>
          </a:p>
        </p:txBody>
      </p:sp>
      <p:pic>
        <p:nvPicPr>
          <p:cNvPr id="5" name="Picture 4"/>
          <p:cNvPicPr>
            <a:picLocks noChangeAspect="1"/>
          </p:cNvPicPr>
          <p:nvPr/>
        </p:nvPicPr>
        <p:blipFill>
          <a:blip r:embed="rId3"/>
          <a:stretch>
            <a:fillRect/>
          </a:stretch>
        </p:blipFill>
        <p:spPr>
          <a:xfrm>
            <a:off x="9656613" y="4069080"/>
            <a:ext cx="1285231" cy="1886578"/>
          </a:xfrm>
          <a:prstGeom prst="rect">
            <a:avLst/>
          </a:prstGeom>
        </p:spPr>
      </p:pic>
    </p:spTree>
    <p:extLst>
      <p:ext uri="{BB962C8B-B14F-4D97-AF65-F5344CB8AC3E}">
        <p14:creationId xmlns:p14="http://schemas.microsoft.com/office/powerpoint/2010/main" val="4192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smtClean="0">
                <a:latin typeface="Times New Roman" panose="02020603050405020304" pitchFamily="18" charset="0"/>
                <a:cs typeface="Times New Roman" panose="02020603050405020304" pitchFamily="18" charset="0"/>
              </a:rPr>
              <a:t>Food of Guangdong</a:t>
            </a:r>
            <a:endParaRPr lang="en-US" sz="5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2103120"/>
            <a:ext cx="10058400" cy="2963150"/>
          </a:xfrm>
        </p:spPr>
        <p:txBody>
          <a:bodyPr/>
          <a:lstStyle/>
          <a:p>
            <a:r>
              <a:rPr lang="en-US" sz="1700" dirty="0">
                <a:latin typeface="Times New Roman" panose="02020603050405020304" pitchFamily="18" charset="0"/>
                <a:cs typeface="Times New Roman" panose="02020603050405020304" pitchFamily="18" charset="0"/>
              </a:rPr>
              <a:t>Cantonese </a:t>
            </a:r>
            <a:r>
              <a:rPr lang="en-US" sz="1700" dirty="0" smtClean="0">
                <a:latin typeface="Times New Roman" panose="02020603050405020304" pitchFamily="18" charset="0"/>
                <a:cs typeface="Times New Roman" panose="02020603050405020304" pitchFamily="18" charset="0"/>
              </a:rPr>
              <a:t>cuisine and </a:t>
            </a:r>
            <a:r>
              <a:rPr lang="en-US" sz="1700" dirty="0">
                <a:latin typeface="Times New Roman" panose="02020603050405020304" pitchFamily="18" charset="0"/>
                <a:cs typeface="Times New Roman" panose="02020603050405020304" pitchFamily="18" charset="0"/>
              </a:rPr>
              <a:t>is one of the Eight Culinary Traditions of </a:t>
            </a:r>
            <a:r>
              <a:rPr lang="en-US" sz="1700" dirty="0" smtClean="0">
                <a:ln w="0">
                  <a:solidFill>
                    <a:schemeClr val="tx1"/>
                  </a:solidFill>
                </a:ln>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Chinese </a:t>
            </a:r>
            <a:r>
              <a:rPr lang="en-US" sz="1700" dirty="0" smtClean="0">
                <a:latin typeface="Times New Roman" panose="02020603050405020304" pitchFamily="18" charset="0"/>
                <a:cs typeface="Times New Roman" panose="02020603050405020304" pitchFamily="18" charset="0"/>
              </a:rPr>
              <a:t>Cuisine.</a:t>
            </a:r>
          </a:p>
          <a:p>
            <a:r>
              <a:rPr lang="en-US" sz="1700" dirty="0">
                <a:latin typeface="Times New Roman" panose="02020603050405020304" pitchFamily="18" charset="0"/>
                <a:cs typeface="Times New Roman" panose="02020603050405020304" pitchFamily="18" charset="0"/>
              </a:rPr>
              <a:t>For many traditional Cantonese cooks, the </a:t>
            </a:r>
            <a:r>
              <a:rPr lang="en-US" sz="1700" dirty="0" smtClean="0">
                <a:latin typeface="Times New Roman" panose="02020603050405020304" pitchFamily="18" charset="0"/>
                <a:cs typeface="Times New Roman" panose="02020603050405020304" pitchFamily="18" charset="0"/>
              </a:rPr>
              <a:t>flavors </a:t>
            </a:r>
            <a:r>
              <a:rPr lang="en-US" sz="1700" dirty="0">
                <a:latin typeface="Times New Roman" panose="02020603050405020304" pitchFamily="18" charset="0"/>
                <a:cs typeface="Times New Roman" panose="02020603050405020304" pitchFamily="18" charset="0"/>
              </a:rPr>
              <a:t>of a finished dish should be well balanced and not greasy. Apart from that, spices should be used in modest amounts to avoid overwhelming the </a:t>
            </a:r>
            <a:r>
              <a:rPr lang="en-US" sz="1700" dirty="0" smtClean="0">
                <a:latin typeface="Times New Roman" panose="02020603050405020304" pitchFamily="18" charset="0"/>
                <a:cs typeface="Times New Roman" panose="02020603050405020304" pitchFamily="18" charset="0"/>
              </a:rPr>
              <a:t>flavors </a:t>
            </a:r>
            <a:r>
              <a:rPr lang="en-US" sz="1700" dirty="0">
                <a:latin typeface="Times New Roman" panose="02020603050405020304" pitchFamily="18" charset="0"/>
                <a:cs typeface="Times New Roman" panose="02020603050405020304" pitchFamily="18" charset="0"/>
              </a:rPr>
              <a:t>of the primary ingredients, and these ingredients in turn should be at the peak of their freshness and quality. </a:t>
            </a:r>
            <a:endParaRPr lang="en-US" sz="1700" dirty="0" smtClean="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In Cantonese cuisine, a number of ingredients such as </a:t>
            </a:r>
            <a:r>
              <a:rPr lang="en-US" sz="1700" dirty="0" smtClean="0">
                <a:latin typeface="Times New Roman" panose="02020603050405020304" pitchFamily="18" charset="0"/>
                <a:cs typeface="Times New Roman" panose="02020603050405020304" pitchFamily="18" charset="0"/>
              </a:rPr>
              <a:t>spring onion, sugar, salt, soy sauce, rice wine, corn starch, vinegar, scallion oil, and sesame oil, suffice </a:t>
            </a:r>
            <a:r>
              <a:rPr lang="en-US" sz="1700" dirty="0">
                <a:latin typeface="Times New Roman" panose="02020603050405020304" pitchFamily="18" charset="0"/>
                <a:cs typeface="Times New Roman" panose="02020603050405020304" pitchFamily="18" charset="0"/>
              </a:rPr>
              <a:t>to enhance </a:t>
            </a:r>
            <a:r>
              <a:rPr lang="en-US" sz="1700" dirty="0" smtClean="0">
                <a:latin typeface="Times New Roman" panose="02020603050405020304" pitchFamily="18" charset="0"/>
                <a:cs typeface="Times New Roman" panose="02020603050405020304" pitchFamily="18" charset="0"/>
              </a:rPr>
              <a:t>flavor, </a:t>
            </a:r>
            <a:r>
              <a:rPr lang="en-US" sz="1700" dirty="0">
                <a:latin typeface="Times New Roman" panose="02020603050405020304" pitchFamily="18" charset="0"/>
                <a:cs typeface="Times New Roman" panose="02020603050405020304" pitchFamily="18" charset="0"/>
              </a:rPr>
              <a:t>although garlic is heavily used in some dishes, especially those in which internal organs, such as entrails, may emit unpleasant </a:t>
            </a:r>
            <a:r>
              <a:rPr lang="en-US" sz="1700" dirty="0" smtClean="0">
                <a:latin typeface="Times New Roman" panose="02020603050405020304" pitchFamily="18" charset="0"/>
                <a:cs typeface="Times New Roman" panose="02020603050405020304" pitchFamily="18" charset="0"/>
              </a:rPr>
              <a:t>odors.</a:t>
            </a:r>
            <a:r>
              <a:rPr lang="en-US" sz="1700" dirty="0">
                <a:latin typeface="Times New Roman" panose="02020603050405020304" pitchFamily="18" charset="0"/>
                <a:cs typeface="Times New Roman" panose="02020603050405020304" pitchFamily="18" charset="0"/>
              </a:rPr>
              <a:t> </a:t>
            </a:r>
            <a:r>
              <a:rPr lang="en-US" sz="1700" dirty="0" smtClean="0">
                <a:latin typeface="Times New Roman" panose="02020603050405020304" pitchFamily="18" charset="0"/>
                <a:cs typeface="Times New Roman" panose="02020603050405020304" pitchFamily="18" charset="0"/>
              </a:rPr>
              <a:t>Ginger, chili peppers, five- spice powder, </a:t>
            </a:r>
            <a:r>
              <a:rPr lang="en-US" sz="1700" dirty="0">
                <a:latin typeface="Times New Roman" panose="02020603050405020304" pitchFamily="18" charset="0"/>
                <a:cs typeface="Times New Roman" panose="02020603050405020304" pitchFamily="18" charset="0"/>
              </a:rPr>
              <a:t>powdered </a:t>
            </a:r>
            <a:r>
              <a:rPr lang="en-US" sz="1700" dirty="0" smtClean="0">
                <a:latin typeface="Times New Roman" panose="02020603050405020304" pitchFamily="18" charset="0"/>
                <a:cs typeface="Times New Roman" panose="02020603050405020304" pitchFamily="18" charset="0"/>
              </a:rPr>
              <a:t>black pepper, star anise</a:t>
            </a:r>
            <a:r>
              <a:rPr lang="en-US" sz="1700" dirty="0">
                <a:latin typeface="Times New Roman" panose="02020603050405020304" pitchFamily="18" charset="0"/>
                <a:cs typeface="Times New Roman" panose="02020603050405020304" pitchFamily="18" charset="0"/>
              </a:rPr>
              <a:t>  and a few other spices are also used, but often sparingly.</a:t>
            </a:r>
            <a:endParaRPr lang="en-US" sz="1700" dirty="0" smtClean="0">
              <a:latin typeface="Times New Roman" panose="02020603050405020304" pitchFamily="18" charset="0"/>
              <a:cs typeface="Times New Roman" panose="02020603050405020304" pitchFamily="18" charset="0"/>
            </a:endParaRPr>
          </a:p>
          <a:p>
            <a:pPr marL="0" indent="0">
              <a:buNone/>
            </a:pPr>
            <a:endParaRPr lang="en-US" dirty="0">
              <a:ln w="0">
                <a:solidFill>
                  <a:schemeClr val="tx1"/>
                </a:solidFill>
              </a:ln>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45525" y="642594"/>
            <a:ext cx="1734064" cy="1414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9605319" y="4810486"/>
            <a:ext cx="2063578" cy="1547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stretch>
            <a:fillRect/>
          </a:stretch>
        </p:blipFill>
        <p:spPr>
          <a:xfrm>
            <a:off x="9327978" y="527220"/>
            <a:ext cx="2340919" cy="1755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stretch>
            <a:fillRect/>
          </a:stretch>
        </p:blipFill>
        <p:spPr>
          <a:xfrm>
            <a:off x="670011" y="4912043"/>
            <a:ext cx="1524000" cy="1446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4976685" y="4810485"/>
            <a:ext cx="1547683" cy="1547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7711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66</TotalTime>
  <Words>101</Words>
  <Application>Microsoft Office PowerPoint</Application>
  <PresentationFormat>Widescreen</PresentationFormat>
  <Paragraphs>14</Paragraphs>
  <Slides>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Century Gothic</vt:lpstr>
      <vt:lpstr>Times New Roman</vt:lpstr>
      <vt:lpstr>Savon</vt:lpstr>
      <vt:lpstr>Culture of Guangdong, china</vt:lpstr>
      <vt:lpstr>Location of Guangdong, China</vt:lpstr>
      <vt:lpstr>Language of Guangdong, China</vt:lpstr>
      <vt:lpstr>Food of Guangdong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of Guangdong, china</dc:title>
  <dc:creator>Student</dc:creator>
  <cp:lastModifiedBy>Student</cp:lastModifiedBy>
  <cp:revision>7</cp:revision>
  <dcterms:created xsi:type="dcterms:W3CDTF">2016-12-05T21:18:08Z</dcterms:created>
  <dcterms:modified xsi:type="dcterms:W3CDTF">2016-12-05T22:24:56Z</dcterms:modified>
</cp:coreProperties>
</file>